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3" r:id="rId5"/>
    <p:sldId id="260" r:id="rId6"/>
    <p:sldId id="261" r:id="rId7"/>
    <p:sldId id="271" r:id="rId8"/>
    <p:sldId id="262" r:id="rId9"/>
    <p:sldId id="270" r:id="rId10"/>
    <p:sldId id="263" r:id="rId11"/>
    <p:sldId id="272" r:id="rId12"/>
    <p:sldId id="269" r:id="rId13"/>
    <p:sldId id="264" r:id="rId14"/>
    <p:sldId id="265" r:id="rId15"/>
    <p:sldId id="267" r:id="rId16"/>
    <p:sldId id="268" r:id="rId17"/>
    <p:sldId id="266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77"/>
    <p:restoredTop sz="94668"/>
  </p:normalViewPr>
  <p:slideViewPr>
    <p:cSldViewPr snapToGrid="0" snapToObjects="1">
      <p:cViewPr varScale="1">
        <p:scale>
          <a:sx n="75" d="100"/>
          <a:sy n="75" d="100"/>
        </p:scale>
        <p:origin x="16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DCF8A3-8CA0-D946-8FCC-37AE63051391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20B16-121F-4648-8F05-803AE7A23D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88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B20B16-121F-4648-8F05-803AE7A23D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638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91C85-204E-1149-A806-AC933BDC1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05D8B7-25D8-FC49-B49C-C72F576BE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1ED01-AC5E-044A-810A-1A18C2E36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9A422-7DB7-6E45-A548-39D634CAB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13840-A5E9-9E4A-ACCE-2C4349160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98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374A2-8F2D-654E-955E-6341AD43C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E97CA4-E2B0-694D-9C49-045CF5614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278BC-0B27-294D-B7D0-CAD0EB0FF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6A79A-90CD-1743-9E2C-342F51A92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6CF04-32B7-244A-849E-479E3108B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9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870727-9C5F-2B41-909A-2AAA4EEBE8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B1B12-260A-C44D-92F6-18AB13A9F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03F5C-FFA5-7A4F-89D8-CF116A0AA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D8594-2B9C-DF42-8B7D-D6221BC4B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89203-520B-5949-BFEF-44A2D1EC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57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4083-314D-D948-9390-AAF517EEB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F8226-6AEA-DA49-8867-B125A176C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75098-83C3-EB49-AF80-FB3C13327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3F9E-5F0B-204B-AEF8-F1499A38A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2C69E-659C-5147-AF5E-54AC3344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123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17347-86CA-1749-80AC-ACC835539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D38CD-3151-794D-A93B-4F1463F10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3198A-3AE4-7449-A8B5-9173548A9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E16DB-CAD2-3A47-B891-763509E75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813EF-A961-0149-8387-8088AB6AC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6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08B5-9606-E64E-ADE7-81DEEAB2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9E4C9-E70A-5A49-8DA7-CB6C27CD3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B2CD8-013A-5A49-AB65-57C505159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DFD27-FA68-9F48-9882-6BB2C29DC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48570-DB34-F543-8162-79397B1E8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9080F5-31DA-DE44-AB83-113D1A6C8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312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9A96F-4D3B-2C4E-8A9B-3E291FB31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2708A-B930-B745-AEE1-C99EC139B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F7719-02A0-4C40-88EA-FD08FDD49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C836AB-9AE5-D14C-AF51-570DCC78E9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5E492A-8A6A-5349-9EC5-FD415D1AC8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7FA7F1-B093-A942-B84E-857308E4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52D0F1-AB26-9F44-8179-BD3D68EB6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413CF-B78F-4D4B-9CB3-38DC855D2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86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A7840-BCC4-A943-A120-C4F88FD8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3948E-0F1D-4042-A164-D622E304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EEF446-3D43-FE4C-8B5F-4EED32764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01093-2EFC-2B44-963B-C770B1D10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552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FF3229-07C8-ED49-9B29-E055B9E75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D79CE9-8369-454E-B042-CFE32B16C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BD503-8DCF-E647-8CD0-D8C1DCFE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36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5D86D-26A4-3345-96F5-33620DB6A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0AAC2-DAC4-F64D-BD3E-C970CB182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CE4F8-C1F1-B84A-B94F-9F5F86DE7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85585C-DC9F-F546-AE53-0CE72E33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A148F-D9C4-5C49-9760-C31E25591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29A2F-3635-F447-8D53-159BC8932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6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1075-3F3D-8043-B4DF-B8813E7E2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D24BC-6858-EE47-93B4-28F4ADDA3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98B5E-572A-9C4B-9A4E-77826DBF5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7A684-8207-0946-A67D-76E8219BA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10710-3A44-8042-BFAF-8ADE73A9F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FE11B-D57B-1448-80E4-D3B24C1BF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6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AFD94-5918-5240-AF6B-13061BD54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0DDB7D-0888-6F41-8ACF-9A85078ED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8495A-1511-3A43-835F-BE41979569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A1524-FF97-1843-A27B-9154CA35BF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A7741-44DD-8749-B22E-BA98863BC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726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thin-bharadwaj-369-NEU/oxygen_management_syste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picture containing indoor, cluttered&#10;&#10;Description automatically generated">
            <a:extLst>
              <a:ext uri="{FF2B5EF4-FFF2-40B4-BE49-F238E27FC236}">
                <a16:creationId xmlns:a16="http://schemas.microsoft.com/office/drawing/2014/main" id="{6FA7A502-CA84-8145-B1D2-3659D2EFD0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521" r="-1" b="21328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57E6B-C08C-6449-A108-DB5640FA51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840991"/>
            <a:ext cx="5395912" cy="16618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DAMG 6210 </a:t>
            </a:r>
            <a:b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b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Management and Database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F1347-4C14-574A-9768-CF1C95F34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3902074"/>
            <a:ext cx="5991225" cy="1298569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GROUP – 9</a:t>
            </a:r>
            <a:b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b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PROJECT TOPIC: </a:t>
            </a:r>
            <a:r>
              <a:rPr lang="en-US" sz="2000" b="1" u="sng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OXYGEN RENTAL SYSTEM</a:t>
            </a:r>
            <a:b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619C3A-7D46-AC43-8568-966494DF6A58}"/>
              </a:ext>
            </a:extLst>
          </p:cNvPr>
          <p:cNvSpPr txBox="1"/>
          <p:nvPr/>
        </p:nvSpPr>
        <p:spPr>
          <a:xfrm>
            <a:off x="8619744" y="4069368"/>
            <a:ext cx="296265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b="1" u="sng" dirty="0">
                <a:solidFill>
                  <a:schemeClr val="bg1"/>
                </a:solidFill>
              </a:rPr>
              <a:t>Group Members:</a:t>
            </a:r>
          </a:p>
          <a:p>
            <a:pPr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 err="1">
                <a:solidFill>
                  <a:schemeClr val="bg1"/>
                </a:solidFill>
              </a:rPr>
              <a:t>Namratha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Gonuguntla</a:t>
            </a:r>
            <a:r>
              <a:rPr lang="en-US" sz="1200" dirty="0">
                <a:solidFill>
                  <a:schemeClr val="bg1"/>
                </a:solidFill>
              </a:rPr>
              <a:t> (001565081)</a:t>
            </a: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 err="1">
                <a:solidFill>
                  <a:schemeClr val="bg1"/>
                </a:solidFill>
              </a:rPr>
              <a:t>Nithin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Dornipadu</a:t>
            </a:r>
            <a:r>
              <a:rPr lang="en-US" sz="1200" dirty="0">
                <a:solidFill>
                  <a:schemeClr val="bg1"/>
                </a:solidFill>
              </a:rPr>
              <a:t> (002197358)</a:t>
            </a: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Rajesh </a:t>
            </a:r>
            <a:r>
              <a:rPr lang="en-US" sz="1200" dirty="0" err="1">
                <a:solidFill>
                  <a:schemeClr val="bg1"/>
                </a:solidFill>
              </a:rPr>
              <a:t>Kaireddy</a:t>
            </a:r>
            <a:r>
              <a:rPr lang="en-US" sz="1200" dirty="0">
                <a:solidFill>
                  <a:schemeClr val="bg1"/>
                </a:solidFill>
              </a:rPr>
              <a:t> (002198556)</a:t>
            </a: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Sai Kumar Ganga (002191288)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F28683-6AD8-4447-A9B8-BF68B3868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2" y="271324"/>
            <a:ext cx="3363392" cy="72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0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AF3B1-C99D-6245-9BBA-D40C598A6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98075" cy="67210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DML – Insert Data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F39A88D-AB58-5A4E-8BFE-570017D24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056" y="1037230"/>
            <a:ext cx="6217893" cy="3201751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ECBF2C-8494-744D-9225-08E13D5F0FEF}"/>
              </a:ext>
            </a:extLst>
          </p:cNvPr>
          <p:cNvSpPr/>
          <p:nvPr/>
        </p:nvSpPr>
        <p:spPr>
          <a:xfrm>
            <a:off x="195056" y="1542197"/>
            <a:ext cx="1183368" cy="23201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3F6140-ACEB-054A-95B9-5A795FB4AB6E}"/>
              </a:ext>
            </a:extLst>
          </p:cNvPr>
          <p:cNvSpPr/>
          <p:nvPr/>
        </p:nvSpPr>
        <p:spPr>
          <a:xfrm>
            <a:off x="195056" y="1774209"/>
            <a:ext cx="1846395" cy="20344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697F6A-3F24-6949-B7F1-E4B28CECEC12}"/>
              </a:ext>
            </a:extLst>
          </p:cNvPr>
          <p:cNvSpPr txBox="1"/>
          <p:nvPr/>
        </p:nvSpPr>
        <p:spPr>
          <a:xfrm>
            <a:off x="1378424" y="1394171"/>
            <a:ext cx="14923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Drop Insert Package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446022-5A1A-1A45-BC86-92BC2CC77F79}"/>
              </a:ext>
            </a:extLst>
          </p:cNvPr>
          <p:cNvSpPr txBox="1"/>
          <p:nvPr/>
        </p:nvSpPr>
        <p:spPr>
          <a:xfrm>
            <a:off x="2124607" y="1658203"/>
            <a:ext cx="175240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Creating “Insertion” Package</a:t>
            </a:r>
          </a:p>
        </p:txBody>
      </p:sp>
      <p:pic>
        <p:nvPicPr>
          <p:cNvPr id="18" name="Picture 17" descr="A picture containing table&#10;&#10;Description automatically generated">
            <a:extLst>
              <a:ext uri="{FF2B5EF4-FFF2-40B4-BE49-F238E27FC236}">
                <a16:creationId xmlns:a16="http://schemas.microsoft.com/office/drawing/2014/main" id="{A840B003-2D56-804A-A2E5-6328053F8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935" y="1977656"/>
            <a:ext cx="6575527" cy="467334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C05E655-A93B-114D-B668-71CDD81D2A51}"/>
              </a:ext>
            </a:extLst>
          </p:cNvPr>
          <p:cNvSpPr/>
          <p:nvPr/>
        </p:nvSpPr>
        <p:spPr>
          <a:xfrm>
            <a:off x="6096000" y="1977656"/>
            <a:ext cx="1357423" cy="17012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1AFBA9-7347-724C-B1D7-A1C9F52B5FBD}"/>
              </a:ext>
            </a:extLst>
          </p:cNvPr>
          <p:cNvSpPr/>
          <p:nvPr/>
        </p:nvSpPr>
        <p:spPr>
          <a:xfrm>
            <a:off x="5688419" y="2147777"/>
            <a:ext cx="1086292" cy="17012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793B183-D44F-7344-A57F-8D508E47111A}"/>
              </a:ext>
            </a:extLst>
          </p:cNvPr>
          <p:cNvCxnSpPr>
            <a:cxnSpLocks/>
          </p:cNvCxnSpPr>
          <p:nvPr/>
        </p:nvCxnSpPr>
        <p:spPr>
          <a:xfrm>
            <a:off x="5805377" y="2562447"/>
            <a:ext cx="0" cy="866553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25A00FA-53A1-0941-93CA-11B7876CF865}"/>
              </a:ext>
            </a:extLst>
          </p:cNvPr>
          <p:cNvSpPr/>
          <p:nvPr/>
        </p:nvSpPr>
        <p:spPr>
          <a:xfrm>
            <a:off x="5805377" y="3700130"/>
            <a:ext cx="5124893" cy="26581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227893-D05F-6348-8B81-D9A1A3BE6678}"/>
              </a:ext>
            </a:extLst>
          </p:cNvPr>
          <p:cNvSpPr txBox="1"/>
          <p:nvPr/>
        </p:nvSpPr>
        <p:spPr>
          <a:xfrm>
            <a:off x="7280533" y="1748974"/>
            <a:ext cx="19159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Package Body Implementation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FA7924-82FD-084F-AD11-986D5465AD70}"/>
              </a:ext>
            </a:extLst>
          </p:cNvPr>
          <p:cNvSpPr txBox="1"/>
          <p:nvPr/>
        </p:nvSpPr>
        <p:spPr>
          <a:xfrm>
            <a:off x="9041973" y="2104614"/>
            <a:ext cx="238879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Procedure “Insert Role” implementation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10DBABA-D909-024A-97B0-E6673D1AE10E}"/>
              </a:ext>
            </a:extLst>
          </p:cNvPr>
          <p:cNvSpPr txBox="1"/>
          <p:nvPr/>
        </p:nvSpPr>
        <p:spPr>
          <a:xfrm rot="16200000">
            <a:off x="5274027" y="2911829"/>
            <a:ext cx="7729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Exceptions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578A10-501E-5E4D-A2C4-7B4F2B38D3BB}"/>
              </a:ext>
            </a:extLst>
          </p:cNvPr>
          <p:cNvSpPr txBox="1"/>
          <p:nvPr/>
        </p:nvSpPr>
        <p:spPr>
          <a:xfrm>
            <a:off x="9994604" y="3454984"/>
            <a:ext cx="8178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Validations</a:t>
            </a:r>
          </a:p>
        </p:txBody>
      </p:sp>
    </p:spTree>
    <p:extLst>
      <p:ext uri="{BB962C8B-B14F-4D97-AF65-F5344CB8AC3E}">
        <p14:creationId xmlns:p14="http://schemas.microsoft.com/office/powerpoint/2010/main" val="1553603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17350-8823-FC4A-BF2A-0C2B8BA8F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43" y="464151"/>
            <a:ext cx="2062163" cy="719138"/>
          </a:xfrm>
        </p:spPr>
        <p:txBody>
          <a:bodyPr>
            <a:normAutofit/>
          </a:bodyPr>
          <a:lstStyle/>
          <a:p>
            <a:r>
              <a:rPr lang="en-US" sz="3200" b="1" dirty="0"/>
              <a:t>Functions: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69AF0-B8AC-124D-B2FA-CC466BBA9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341" y="1282143"/>
            <a:ext cx="3239530" cy="1683480"/>
          </a:xfrm>
        </p:spPr>
        <p:txBody>
          <a:bodyPr/>
          <a:lstStyle/>
          <a:p>
            <a:r>
              <a:rPr lang="en-US" sz="1600" dirty="0" err="1">
                <a:solidFill>
                  <a:schemeClr val="bg1"/>
                </a:solidFill>
              </a:rPr>
              <a:t>encrypt_password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string_salted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validate_email</a:t>
            </a: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16CB506-A19A-1A49-B887-E2EC49A60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149" y="2617927"/>
            <a:ext cx="9623631" cy="380063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C1624B-E457-EA4C-B087-7853C0F6CC64}"/>
              </a:ext>
            </a:extLst>
          </p:cNvPr>
          <p:cNvSpPr/>
          <p:nvPr/>
        </p:nvSpPr>
        <p:spPr>
          <a:xfrm>
            <a:off x="2957513" y="2643188"/>
            <a:ext cx="3457575" cy="62865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F45219-1BDF-4A4A-88E4-BBB91A1EAC3C}"/>
              </a:ext>
            </a:extLst>
          </p:cNvPr>
          <p:cNvSpPr/>
          <p:nvPr/>
        </p:nvSpPr>
        <p:spPr>
          <a:xfrm>
            <a:off x="7623544" y="3429000"/>
            <a:ext cx="2392326" cy="40935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1E7434-0512-9A41-8A7F-2F44C8A39451}"/>
              </a:ext>
            </a:extLst>
          </p:cNvPr>
          <p:cNvSpPr/>
          <p:nvPr/>
        </p:nvSpPr>
        <p:spPr>
          <a:xfrm>
            <a:off x="3253563" y="4678326"/>
            <a:ext cx="2998381" cy="318976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A020E-1016-B840-8190-9FA4BF017D6A}"/>
              </a:ext>
            </a:extLst>
          </p:cNvPr>
          <p:cNvSpPr txBox="1"/>
          <p:nvPr/>
        </p:nvSpPr>
        <p:spPr>
          <a:xfrm>
            <a:off x="6415088" y="2689581"/>
            <a:ext cx="12811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Encryption Function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17A2F7-B1BB-F844-92CE-70B428354D93}"/>
              </a:ext>
            </a:extLst>
          </p:cNvPr>
          <p:cNvSpPr txBox="1"/>
          <p:nvPr/>
        </p:nvSpPr>
        <p:spPr>
          <a:xfrm>
            <a:off x="7411814" y="3175084"/>
            <a:ext cx="16546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Encryption Algorithm Used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13E1EC-056A-484E-81BB-A36B2037FDCB}"/>
              </a:ext>
            </a:extLst>
          </p:cNvPr>
          <p:cNvSpPr/>
          <p:nvPr/>
        </p:nvSpPr>
        <p:spPr>
          <a:xfrm>
            <a:off x="10097851" y="3474188"/>
            <a:ext cx="1566766" cy="318976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E3FBF4-0438-3840-8DFA-0DF6B8B5FC1A}"/>
              </a:ext>
            </a:extLst>
          </p:cNvPr>
          <p:cNvSpPr txBox="1"/>
          <p:nvPr/>
        </p:nvSpPr>
        <p:spPr>
          <a:xfrm>
            <a:off x="10240674" y="3852074"/>
            <a:ext cx="7601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Secret Key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10ECFC-69C3-1F40-B216-59769F216DF9}"/>
              </a:ext>
            </a:extLst>
          </p:cNvPr>
          <p:cNvSpPr txBox="1"/>
          <p:nvPr/>
        </p:nvSpPr>
        <p:spPr>
          <a:xfrm>
            <a:off x="4948605" y="4408461"/>
            <a:ext cx="40991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Salting Function used to append a string to the password for encryption.</a:t>
            </a:r>
          </a:p>
        </p:txBody>
      </p:sp>
    </p:spTree>
    <p:extLst>
      <p:ext uri="{BB962C8B-B14F-4D97-AF65-F5344CB8AC3E}">
        <p14:creationId xmlns:p14="http://schemas.microsoft.com/office/powerpoint/2010/main" val="4112197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C6F2B-B0A9-BE43-BE69-5FD6F1B76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700" y="550887"/>
            <a:ext cx="2226276" cy="821123"/>
          </a:xfrm>
        </p:spPr>
        <p:txBody>
          <a:bodyPr/>
          <a:lstStyle/>
          <a:p>
            <a:r>
              <a:rPr lang="en-US" b="1" dirty="0"/>
              <a:t>Triggers: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88AB1-611C-8340-9689-6BB3294C8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832" y="1471727"/>
            <a:ext cx="6867268" cy="543697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 Trigger to Insert/ Update/ Delete Cylinder. 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3A65C3C-CE08-7945-86A4-5200C4011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685" y="2115141"/>
            <a:ext cx="6913104" cy="38284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9A09085-5179-1B41-B1FD-40B26A52D88F}"/>
              </a:ext>
            </a:extLst>
          </p:cNvPr>
          <p:cNvSpPr/>
          <p:nvPr/>
        </p:nvSpPr>
        <p:spPr>
          <a:xfrm>
            <a:off x="4405685" y="2314575"/>
            <a:ext cx="4138240" cy="95726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73E41C-066C-5F4C-851D-E8832909BAE7}"/>
              </a:ext>
            </a:extLst>
          </p:cNvPr>
          <p:cNvSpPr txBox="1"/>
          <p:nvPr/>
        </p:nvSpPr>
        <p:spPr>
          <a:xfrm>
            <a:off x="8643938" y="2314575"/>
            <a:ext cx="109036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Creating Trigger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E8C256-CAC4-DF42-800F-7B1564B0C918}"/>
              </a:ext>
            </a:extLst>
          </p:cNvPr>
          <p:cNvSpPr/>
          <p:nvPr/>
        </p:nvSpPr>
        <p:spPr>
          <a:xfrm>
            <a:off x="4405685" y="5000625"/>
            <a:ext cx="4238253" cy="80010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186092-3149-0B4C-BB49-E0B4E102F092}"/>
              </a:ext>
            </a:extLst>
          </p:cNvPr>
          <p:cNvSpPr txBox="1"/>
          <p:nvPr/>
        </p:nvSpPr>
        <p:spPr>
          <a:xfrm>
            <a:off x="8714670" y="5000625"/>
            <a:ext cx="12666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Handling exception </a:t>
            </a:r>
          </a:p>
        </p:txBody>
      </p:sp>
    </p:spTree>
    <p:extLst>
      <p:ext uri="{BB962C8B-B14F-4D97-AF65-F5344CB8AC3E}">
        <p14:creationId xmlns:p14="http://schemas.microsoft.com/office/powerpoint/2010/main" val="4274915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9DEF-B771-804B-8529-49CE6AD4F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297072" cy="602438"/>
          </a:xfrm>
        </p:spPr>
        <p:txBody>
          <a:bodyPr>
            <a:noAutofit/>
          </a:bodyPr>
          <a:lstStyle/>
          <a:p>
            <a:r>
              <a:rPr lang="en-US" sz="3200" b="1" dirty="0"/>
              <a:t>Views &amp; Reports: 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8E63B0-5900-CE48-B06F-7B7008E0E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698" y="1165202"/>
            <a:ext cx="5137476" cy="2066159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45927BA5-C2C0-244F-9EED-93710CE98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89" y="316572"/>
            <a:ext cx="5267523" cy="3499174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C60596C-6C39-0E42-BA14-3BCA29EB9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174" y="4512647"/>
            <a:ext cx="6013338" cy="182467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C67BD4E5-AF3A-3940-A83C-518DF51D3D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332" y="3429000"/>
            <a:ext cx="4910680" cy="326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90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3C0CF-FCB2-0147-B069-7A0AAE0DD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333" y="172576"/>
            <a:ext cx="2983173" cy="767639"/>
          </a:xfrm>
        </p:spPr>
        <p:txBody>
          <a:bodyPr>
            <a:normAutofit/>
          </a:bodyPr>
          <a:lstStyle/>
          <a:p>
            <a:r>
              <a:rPr lang="en-US" sz="3200" b="1" dirty="0"/>
              <a:t>Views &amp; Reports</a:t>
            </a:r>
          </a:p>
        </p:txBody>
      </p:sp>
      <p:pic>
        <p:nvPicPr>
          <p:cNvPr id="5" name="Content Placeholder 4" descr="Table&#10;&#10;Description automatically generated with low confidence">
            <a:extLst>
              <a:ext uri="{FF2B5EF4-FFF2-40B4-BE49-F238E27FC236}">
                <a16:creationId xmlns:a16="http://schemas.microsoft.com/office/drawing/2014/main" id="{27C27A3B-F72A-404F-BB56-D418A0A65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245" y="1089654"/>
            <a:ext cx="5920854" cy="1869743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9D1B22D3-4290-F840-8D5C-1370502D2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054" y="220857"/>
            <a:ext cx="5337147" cy="3607339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7CCF700-1B8E-5F44-B98D-FEAD8A83B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196" y="4201015"/>
            <a:ext cx="5726752" cy="200275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1FB78AF3-CA7D-0B47-BFAB-0FCA08C430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333" y="3179927"/>
            <a:ext cx="5211754" cy="350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121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150704" y="1509085"/>
            <a:ext cx="25656" cy="9774"/>
          </a:xfrm>
          <a:custGeom>
            <a:avLst/>
            <a:gdLst/>
            <a:ahLst/>
            <a:cxnLst/>
            <a:rect l="l" t="t" r="r" b="b"/>
            <a:pathLst>
              <a:path w="40005" h="15239">
                <a:moveTo>
                  <a:pt x="39624" y="0"/>
                </a:moveTo>
                <a:lnTo>
                  <a:pt x="0" y="0"/>
                </a:lnTo>
                <a:lnTo>
                  <a:pt x="0" y="15240"/>
                </a:lnTo>
                <a:lnTo>
                  <a:pt x="39624" y="15240"/>
                </a:lnTo>
                <a:lnTo>
                  <a:pt x="3962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5" name="object 5"/>
          <p:cNvSpPr txBox="1"/>
          <p:nvPr/>
        </p:nvSpPr>
        <p:spPr>
          <a:xfrm>
            <a:off x="576572" y="366514"/>
            <a:ext cx="6056239" cy="1116220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b="1" u="heavy" spc="-3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VISUALIZATION REPORTS USING</a:t>
            </a:r>
            <a:r>
              <a:rPr b="1" u="heavy" spc="19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b="1" u="heavy" spc="-3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QUERIES:</a:t>
            </a:r>
            <a:endParaRPr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spcBef>
                <a:spcPts val="3"/>
              </a:spcBef>
            </a:pPr>
            <a:endParaRPr dirty="0">
              <a:latin typeface="Times New Roman"/>
              <a:cs typeface="Times New Roman"/>
            </a:endParaRPr>
          </a:p>
          <a:p>
            <a:pPr marL="154746">
              <a:spcBef>
                <a:spcPts val="3"/>
              </a:spcBef>
            </a:pPr>
            <a:r>
              <a:rPr b="1" dirty="0">
                <a:solidFill>
                  <a:schemeClr val="bg1"/>
                </a:solidFill>
                <a:latin typeface="Times New Roman"/>
                <a:cs typeface="Times New Roman"/>
              </a:rPr>
              <a:t>1. Count of </a:t>
            </a:r>
            <a:r>
              <a:rPr b="1" spc="-3" dirty="0">
                <a:solidFill>
                  <a:schemeClr val="bg1"/>
                </a:solidFill>
                <a:latin typeface="Times New Roman"/>
                <a:cs typeface="Times New Roman"/>
              </a:rPr>
              <a:t>orders raised </a:t>
            </a:r>
            <a:r>
              <a:rPr b="1" dirty="0">
                <a:solidFill>
                  <a:schemeClr val="bg1"/>
                </a:solidFill>
                <a:latin typeface="Times New Roman"/>
                <a:cs typeface="Times New Roman"/>
              </a:rPr>
              <a:t>at a</a:t>
            </a:r>
            <a:r>
              <a:rPr b="1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b="1" dirty="0">
                <a:solidFill>
                  <a:schemeClr val="bg1"/>
                </a:solidFill>
                <a:latin typeface="Times New Roman"/>
                <a:cs typeface="Times New Roman"/>
              </a:rPr>
              <a:t>Plant.</a:t>
            </a:r>
            <a:endParaRPr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80845" y="1860826"/>
            <a:ext cx="4722482" cy="34196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 dirty="0"/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5E381616-BCA9-0C41-BAFE-40EB37A5D157}"/>
              </a:ext>
            </a:extLst>
          </p:cNvPr>
          <p:cNvSpPr txBox="1"/>
          <p:nvPr/>
        </p:nvSpPr>
        <p:spPr>
          <a:xfrm>
            <a:off x="6632811" y="1228287"/>
            <a:ext cx="5377219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2.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Number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of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Available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and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Unavailable Cylinders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at a</a:t>
            </a:r>
            <a:r>
              <a:rPr sz="1600" b="1" spc="29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Plant</a:t>
            </a:r>
            <a:r>
              <a:rPr sz="770" b="1" dirty="0">
                <a:solidFill>
                  <a:srgbClr val="ED7D31"/>
                </a:solidFill>
                <a:latin typeface="Times New Roman"/>
                <a:cs typeface="Times New Roman"/>
              </a:rPr>
              <a:t>.</a:t>
            </a:r>
            <a:endParaRPr sz="770" dirty="0">
              <a:latin typeface="Times New Roman"/>
              <a:cs typeface="Times New Roman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F58730DB-5705-6946-9ACC-FFF5F83564BB}"/>
              </a:ext>
            </a:extLst>
          </p:cNvPr>
          <p:cNvSpPr/>
          <p:nvPr/>
        </p:nvSpPr>
        <p:spPr>
          <a:xfrm>
            <a:off x="6632811" y="1860826"/>
            <a:ext cx="5172502" cy="341967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05218" y="453694"/>
            <a:ext cx="5022376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lang="en-US"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3.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Number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of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patients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in a</a:t>
            </a:r>
            <a:r>
              <a:rPr sz="16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county</a:t>
            </a:r>
            <a:endParaRPr sz="16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2B5FDBD3-0274-CF4D-A071-C38E6988B9B3}"/>
              </a:ext>
            </a:extLst>
          </p:cNvPr>
          <p:cNvSpPr/>
          <p:nvPr/>
        </p:nvSpPr>
        <p:spPr>
          <a:xfrm>
            <a:off x="211891" y="997444"/>
            <a:ext cx="5765828" cy="38804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94E8B355-8F1B-5142-8F59-0FF6BE6CA0A6}"/>
              </a:ext>
            </a:extLst>
          </p:cNvPr>
          <p:cNvSpPr txBox="1"/>
          <p:nvPr/>
        </p:nvSpPr>
        <p:spPr>
          <a:xfrm>
            <a:off x="6751655" y="326471"/>
            <a:ext cx="3829908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4. Order Status :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Complete (or)</a:t>
            </a:r>
            <a:r>
              <a:rPr sz="16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Incomplete</a:t>
            </a:r>
            <a:endParaRPr sz="16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32E59DC8-1D28-3B49-B63E-8D6D4437D163}"/>
              </a:ext>
            </a:extLst>
          </p:cNvPr>
          <p:cNvSpPr txBox="1"/>
          <p:nvPr/>
        </p:nvSpPr>
        <p:spPr>
          <a:xfrm>
            <a:off x="6583333" y="3415295"/>
            <a:ext cx="3661586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5.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Order according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to the</a:t>
            </a:r>
            <a:r>
              <a:rPr sz="1600" b="1" spc="-16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county</a:t>
            </a:r>
            <a:r>
              <a:rPr sz="1600" b="1" spc="-3" dirty="0">
                <a:solidFill>
                  <a:srgbClr val="ED7D31"/>
                </a:solidFill>
                <a:latin typeface="Times New Roman"/>
                <a:cs typeface="Times New Roman"/>
              </a:rPr>
              <a:t>.</a:t>
            </a:r>
            <a:endParaRPr sz="1600" dirty="0">
              <a:latin typeface="Times New Roman"/>
              <a:cs typeface="Times New Roman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95B6EEDD-94F9-C44F-A5B0-7B9E71E83FF0}"/>
              </a:ext>
            </a:extLst>
          </p:cNvPr>
          <p:cNvSpPr/>
          <p:nvPr/>
        </p:nvSpPr>
        <p:spPr>
          <a:xfrm>
            <a:off x="7052625" y="708140"/>
            <a:ext cx="4334157" cy="24801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15" name="object 5">
            <a:extLst>
              <a:ext uri="{FF2B5EF4-FFF2-40B4-BE49-F238E27FC236}">
                <a16:creationId xmlns:a16="http://schemas.microsoft.com/office/drawing/2014/main" id="{A20E83C2-B1B0-2942-89FE-24EB99EFDC0F}"/>
              </a:ext>
            </a:extLst>
          </p:cNvPr>
          <p:cNvSpPr/>
          <p:nvPr/>
        </p:nvSpPr>
        <p:spPr>
          <a:xfrm>
            <a:off x="6214282" y="3856995"/>
            <a:ext cx="5468201" cy="24801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4329E-2FA0-CC41-81C1-FB037839E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783191"/>
          </a:xfrm>
        </p:spPr>
        <p:txBody>
          <a:bodyPr>
            <a:normAutofit/>
          </a:bodyPr>
          <a:lstStyle/>
          <a:p>
            <a:r>
              <a:rPr lang="en-US" sz="3600" b="1" dirty="0"/>
              <a:t>Test-Cases (2 examples):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E0BC2C3-6FF1-D64C-BC21-D38ABB5D0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1162" y="562872"/>
            <a:ext cx="4968875" cy="331618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F0EA96-D4CB-0E45-8E27-47BA0E15184B}"/>
              </a:ext>
            </a:extLst>
          </p:cNvPr>
          <p:cNvSpPr txBox="1"/>
          <p:nvPr/>
        </p:nvSpPr>
        <p:spPr>
          <a:xfrm>
            <a:off x="838200" y="1437772"/>
            <a:ext cx="5392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execute </a:t>
            </a:r>
            <a:r>
              <a:rPr lang="en-US" sz="1600" dirty="0" err="1">
                <a:solidFill>
                  <a:schemeClr val="bg1"/>
                </a:solidFill>
              </a:rPr>
              <a:t>insertion.insert_payment_status</a:t>
            </a:r>
            <a:r>
              <a:rPr lang="en-US" sz="1600" dirty="0">
                <a:solidFill>
                  <a:schemeClr val="bg1"/>
                </a:solidFill>
              </a:rPr>
              <a:t>('Cansdjk123');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B5DEEBC-730B-7445-A614-369A8EB2A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63" y="3805325"/>
            <a:ext cx="5524500" cy="2552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AD0FC2-E658-F246-BFE5-00356F0D4DC2}"/>
              </a:ext>
            </a:extLst>
          </p:cNvPr>
          <p:cNvSpPr txBox="1"/>
          <p:nvPr/>
        </p:nvSpPr>
        <p:spPr>
          <a:xfrm>
            <a:off x="6549539" y="5098132"/>
            <a:ext cx="53921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execute </a:t>
            </a:r>
            <a:r>
              <a:rPr lang="en-US" sz="1600" dirty="0" err="1">
                <a:solidFill>
                  <a:schemeClr val="bg1"/>
                </a:solidFill>
              </a:rPr>
              <a:t>insertion.insert_oxygen_plant_details</a:t>
            </a:r>
            <a:r>
              <a:rPr lang="en-US" sz="1600" dirty="0">
                <a:solidFill>
                  <a:schemeClr val="bg1"/>
                </a:solidFill>
              </a:rPr>
              <a:t>('HIMS123123S', '290, St </a:t>
            </a:r>
            <a:r>
              <a:rPr lang="en-US" sz="1600" dirty="0" err="1">
                <a:solidFill>
                  <a:schemeClr val="bg1"/>
                </a:solidFill>
              </a:rPr>
              <a:t>Alphansous</a:t>
            </a:r>
            <a:r>
              <a:rPr lang="en-US" sz="1600" dirty="0">
                <a:solidFill>
                  <a:schemeClr val="bg1"/>
                </a:solidFill>
              </a:rPr>
              <a:t> Street', 6176859691, 'MiddleSex123', '</a:t>
            </a:r>
            <a:r>
              <a:rPr lang="en-US" sz="1600" dirty="0" err="1">
                <a:solidFill>
                  <a:schemeClr val="bg1"/>
                </a:solidFill>
              </a:rPr>
              <a:t>josephplant@gmail.com</a:t>
            </a:r>
            <a:r>
              <a:rPr lang="en-US" sz="1600" dirty="0">
                <a:solidFill>
                  <a:schemeClr val="bg1"/>
                </a:solidFill>
              </a:rPr>
              <a:t>');</a:t>
            </a:r>
          </a:p>
        </p:txBody>
      </p:sp>
    </p:spTree>
    <p:extLst>
      <p:ext uri="{BB962C8B-B14F-4D97-AF65-F5344CB8AC3E}">
        <p14:creationId xmlns:p14="http://schemas.microsoft.com/office/powerpoint/2010/main" val="1830197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3">
            <a:extLst>
              <a:ext uri="{FF2B5EF4-FFF2-40B4-BE49-F238E27FC236}">
                <a16:creationId xmlns:a16="http://schemas.microsoft.com/office/drawing/2014/main" id="{87EAA955-E906-418A-86F3-92A508A0AA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443" b="1044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D0750-992E-C846-ADAC-3B5F6BDC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DEMO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18054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A7FDF-7599-B14E-81B4-08DEEC190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6"/>
            <a:ext cx="4840010" cy="63116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Problem Statement:</a:t>
            </a:r>
          </a:p>
        </p:txBody>
      </p:sp>
      <p:pic>
        <p:nvPicPr>
          <p:cNvPr id="5" name="Picture 4" descr="A picture containing green, indoor, lined, stationary&#10;&#10;Description automatically generated">
            <a:extLst>
              <a:ext uri="{FF2B5EF4-FFF2-40B4-BE49-F238E27FC236}">
                <a16:creationId xmlns:a16="http://schemas.microsoft.com/office/drawing/2014/main" id="{6554DEA0-2089-E549-BCF0-F4366B2306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1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7D2C2528-E2E2-E64D-A5BC-38AE66C6A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1361414"/>
            <a:ext cx="5346116" cy="631162"/>
          </a:xfrm>
        </p:spPr>
        <p:txBody>
          <a:bodyPr>
            <a:normAutofit/>
          </a:bodyPr>
          <a:lstStyle/>
          <a:p>
            <a:r>
              <a:rPr lang="en-US" sz="1600" dirty="0"/>
              <a:t>To provide a platform where people can connect to the nearest oxygen suppliers for oxygen cylinders in emergency.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CCD24193-4CF0-B844-92ED-30CDDFB5DF78}"/>
              </a:ext>
            </a:extLst>
          </p:cNvPr>
          <p:cNvSpPr txBox="1">
            <a:spLocks/>
          </p:cNvSpPr>
          <p:nvPr/>
        </p:nvSpPr>
        <p:spPr>
          <a:xfrm>
            <a:off x="6513788" y="2559524"/>
            <a:ext cx="4840010" cy="63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Objectives: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7E50EDEE-9DCA-864D-A3C3-CB1DA9E2888B}"/>
              </a:ext>
            </a:extLst>
          </p:cNvPr>
          <p:cNvSpPr txBox="1">
            <a:spLocks/>
          </p:cNvSpPr>
          <p:nvPr/>
        </p:nvSpPr>
        <p:spPr>
          <a:xfrm>
            <a:off x="6513788" y="3429000"/>
            <a:ext cx="5608918" cy="24628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Maintain (</a:t>
            </a:r>
            <a:r>
              <a:rPr lang="en-US" sz="1600" u="sng" dirty="0"/>
              <a:t>Insert, Update, delete</a:t>
            </a:r>
            <a:r>
              <a:rPr lang="en-US" sz="1600" dirty="0"/>
              <a:t>) data of Oxygen plant locations and Customers.</a:t>
            </a:r>
          </a:p>
          <a:p>
            <a:r>
              <a:rPr lang="en-US" sz="1600" dirty="0"/>
              <a:t>Maintain the Booking History (Unique transaction ID, Customer ID, plant ID, quantity) to </a:t>
            </a:r>
            <a:r>
              <a:rPr lang="en-US" sz="1600" u="sng" dirty="0"/>
              <a:t>visualize</a:t>
            </a:r>
            <a:r>
              <a:rPr lang="en-US" sz="1600" dirty="0"/>
              <a:t> and generate a report on demand of oxygen across county.</a:t>
            </a:r>
          </a:p>
          <a:p>
            <a:r>
              <a:rPr lang="en-US" sz="1600" u="sng" dirty="0"/>
              <a:t>Security</a:t>
            </a:r>
            <a:r>
              <a:rPr lang="en-US" sz="1600" dirty="0"/>
              <a:t>: Providing them a login-logout option based on Authorization role for security purposes.</a:t>
            </a:r>
          </a:p>
          <a:p>
            <a:r>
              <a:rPr lang="en-US" sz="1600" dirty="0"/>
              <a:t>Maintain </a:t>
            </a:r>
            <a:r>
              <a:rPr lang="en-US" sz="1600" u="sng" dirty="0"/>
              <a:t>Data Integrity </a:t>
            </a:r>
            <a:r>
              <a:rPr lang="en-US" sz="1600" dirty="0"/>
              <a:t>and Avoid </a:t>
            </a:r>
            <a:r>
              <a:rPr lang="en-US" sz="1600" u="sng" dirty="0"/>
              <a:t>Data Redundancy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7374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E678E4-2655-7742-AD32-041DF2CD8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-1"/>
            <a:ext cx="11210925" cy="6316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latin typeface="+mj-lt"/>
                <a:ea typeface="+mj-ea"/>
                <a:cs typeface="+mj-cs"/>
              </a:rPr>
              <a:t>Entity-Relationship Diagram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8C5574-90B7-F94B-B464-6A9D949B9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88305" y="842963"/>
            <a:ext cx="8815387" cy="575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2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6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D28A8BBB-11B5-6C4A-A24C-6400F534A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7" r="2639" b="-1"/>
          <a:stretch/>
        </p:blipFill>
        <p:spPr>
          <a:xfrm>
            <a:off x="9409433" y="84460"/>
            <a:ext cx="2293174" cy="2289491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714D1-77A6-4A41-9BD1-B8969E72C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198" y="1825800"/>
            <a:ext cx="3579678" cy="147599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GIT-Hub UR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L:</a:t>
            </a:r>
            <a:br>
              <a:rPr lang="en-US" dirty="0">
                <a:solidFill>
                  <a:schemeClr val="bg1"/>
                </a:solidFill>
                <a:sym typeface="Wingdings" pitchFamily="2" charset="2"/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0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EF6AD5F-13AE-434E-B6B8-783AEB54B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696" y="4594526"/>
            <a:ext cx="11702607" cy="1353414"/>
          </a:xfrm>
        </p:spPr>
        <p:txBody>
          <a:bodyPr>
            <a:normAutofit/>
          </a:bodyPr>
          <a:lstStyle/>
          <a:p>
            <a:r>
              <a:rPr lang="en-US" dirty="0">
                <a:ln>
                  <a:solidFill>
                    <a:srgbClr val="FFFF00"/>
                  </a:solidFill>
                </a:ln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https://github.com/nithin-bharadwaj-369-NEU/oxygen_management_system</a:t>
            </a:r>
            <a:endParaRPr lang="en-US" dirty="0">
              <a:ln>
                <a:solidFill>
                  <a:srgbClr val="FFFF00"/>
                </a:solidFill>
              </a:ln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ln>
                <a:solidFill>
                  <a:srgbClr val="FFFF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643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F7C95-DF15-EF49-A53F-3EF1CD622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Modules: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51F5E61-BBC6-8B47-9101-BE30084CAD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6227078"/>
              </p:ext>
            </p:extLst>
          </p:nvPr>
        </p:nvGraphicFramePr>
        <p:xfrm>
          <a:off x="2449962" y="2418588"/>
          <a:ext cx="7288900" cy="433647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738771">
                  <a:extLst>
                    <a:ext uri="{9D8B030D-6E8A-4147-A177-3AD203B41FA5}">
                      <a16:colId xmlns:a16="http://schemas.microsoft.com/office/drawing/2014/main" val="3893012714"/>
                    </a:ext>
                  </a:extLst>
                </a:gridCol>
                <a:gridCol w="2829828">
                  <a:extLst>
                    <a:ext uri="{9D8B030D-6E8A-4147-A177-3AD203B41FA5}">
                      <a16:colId xmlns:a16="http://schemas.microsoft.com/office/drawing/2014/main" val="456226114"/>
                    </a:ext>
                  </a:extLst>
                </a:gridCol>
                <a:gridCol w="3720301">
                  <a:extLst>
                    <a:ext uri="{9D8B030D-6E8A-4147-A177-3AD203B41FA5}">
                      <a16:colId xmlns:a16="http://schemas.microsoft.com/office/drawing/2014/main" val="2964352025"/>
                    </a:ext>
                  </a:extLst>
                </a:gridCol>
              </a:tblGrid>
              <a:tr h="445577">
                <a:tc>
                  <a:txBody>
                    <a:bodyPr/>
                    <a:lstStyle/>
                    <a:p>
                      <a:r>
                        <a:rPr lang="en-US" sz="1400" b="0" cap="none" spc="0">
                          <a:solidFill>
                            <a:schemeClr val="bg1"/>
                          </a:solidFill>
                        </a:rPr>
                        <a:t>S.NO.</a:t>
                      </a:r>
                    </a:p>
                  </a:txBody>
                  <a:tcPr marL="122377" marR="94136" marT="94136" marB="9413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cap="none" spc="0" dirty="0">
                          <a:solidFill>
                            <a:schemeClr val="bg1"/>
                          </a:solidFill>
                        </a:rPr>
                        <a:t>TOPIC</a:t>
                      </a:r>
                    </a:p>
                  </a:txBody>
                  <a:tcPr marL="122377" marR="94136" marT="94136" marB="941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cap="none" spc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122377" marR="94136" marT="94136" marB="941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97868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1.</a:t>
                      </a:r>
                    </a:p>
                  </a:txBody>
                  <a:tcPr marL="122377" marR="94136" marT="94136" marB="94136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DDL (Create/ Drop)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Created tables using Stored Procedures.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093941"/>
                  </a:ext>
                </a:extLst>
              </a:tr>
              <a:tr h="1324178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2.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DML (Insert)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Stored Procedures</a:t>
                      </a:r>
                      <a:br>
                        <a:rPr lang="en-US" sz="1400" cap="none" spc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-    Package Insert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Functions (email, </a:t>
                      </a:r>
                      <a:r>
                        <a:rPr lang="en-US" sz="1400" cap="none" spc="0" err="1">
                          <a:solidFill>
                            <a:schemeClr val="tx1"/>
                          </a:solidFill>
                        </a:rPr>
                        <a:t>pwd</a:t>
                      </a: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 encrypt, </a:t>
                      </a:r>
                      <a:r>
                        <a:rPr lang="en-US" sz="1400" cap="none" spc="0" err="1">
                          <a:solidFill>
                            <a:schemeClr val="tx1"/>
                          </a:solidFill>
                        </a:rPr>
                        <a:t>pwd</a:t>
                      </a: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 salted)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Procedures (Insert with validations)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Exception Handling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171643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3.</a:t>
                      </a:r>
                    </a:p>
                  </a:txBody>
                  <a:tcPr marL="122377" marR="94136" marT="94136" marB="94136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Indexes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To fetch values quicker.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3022410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4.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Triggers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Implementing manipulations of rows on Cylinder details table.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2565748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5.</a:t>
                      </a:r>
                    </a:p>
                  </a:txBody>
                  <a:tcPr marL="122377" marR="94136" marT="94136" marB="94136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kern="1200" cap="none" spc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Views &amp; Reports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kern="1200" cap="none" spc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Created Views and respective user-defined reports in the form of charts. </a:t>
                      </a:r>
                      <a:endParaRPr lang="en-US" sz="1400" kern="1200" cap="none" spc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3477340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6. 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Test Cases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To justify the created validations.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42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487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FCBC9-7EB9-9D4F-BCFD-C31E4E74A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268" y="84756"/>
            <a:ext cx="2648919" cy="952231"/>
          </a:xfrm>
        </p:spPr>
        <p:txBody>
          <a:bodyPr>
            <a:normAutofit/>
          </a:bodyPr>
          <a:lstStyle/>
          <a:p>
            <a:r>
              <a:rPr lang="en-US" sz="3200" b="1" dirty="0"/>
              <a:t>Data Objects:</a:t>
            </a:r>
            <a:endParaRPr lang="en-US" sz="32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ACFA9B5-0CC5-FF4B-B16D-D47D888A52A6}"/>
              </a:ext>
            </a:extLst>
          </p:cNvPr>
          <p:cNvSpPr txBox="1">
            <a:spLocks/>
          </p:cNvSpPr>
          <p:nvPr/>
        </p:nvSpPr>
        <p:spPr>
          <a:xfrm>
            <a:off x="8114864" y="676885"/>
            <a:ext cx="3402419" cy="7831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Account User Roles: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0A9607-CF51-124B-A16D-A3EAC59BD595}"/>
              </a:ext>
            </a:extLst>
          </p:cNvPr>
          <p:cNvSpPr txBox="1">
            <a:spLocks/>
          </p:cNvSpPr>
          <p:nvPr/>
        </p:nvSpPr>
        <p:spPr>
          <a:xfrm>
            <a:off x="8114864" y="1731263"/>
            <a:ext cx="3127744" cy="1530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Admin</a:t>
            </a:r>
          </a:p>
          <a:p>
            <a:r>
              <a:rPr lang="en-US" sz="1600" dirty="0"/>
              <a:t>Customer</a:t>
            </a:r>
          </a:p>
          <a:p>
            <a:r>
              <a:rPr lang="en-US" sz="1600" dirty="0"/>
              <a:t>Oxygen Supplier</a:t>
            </a:r>
          </a:p>
          <a:p>
            <a:endParaRPr lang="en-US" dirty="0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8A25131F-FF46-804B-A142-0A1A84908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56" y="1731264"/>
            <a:ext cx="1802164" cy="1802164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312434C-A1F9-7448-A3E1-71CC426C1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81" y="995176"/>
            <a:ext cx="3332965" cy="3006541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FC49E3F4-BD4C-0747-81EB-36C12E2CC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68" y="4226954"/>
            <a:ext cx="2533567" cy="1076766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970F2964-2EDA-2046-B96C-5BCEDAC131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3309" y="4408584"/>
            <a:ext cx="2636989" cy="1296147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0767499C-8944-0947-A42A-C4D800A01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620" y="5815775"/>
            <a:ext cx="2533567" cy="700774"/>
          </a:xfrm>
          <a:prstGeom prst="rect">
            <a:avLst/>
          </a:prstGeom>
        </p:spPr>
      </p:pic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C66BD921-1520-D94E-BACB-848AF2F59B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9076" y="5890106"/>
            <a:ext cx="2893128" cy="883398"/>
          </a:xfrm>
          <a:prstGeom prst="rect">
            <a:avLst/>
          </a:prstGeom>
        </p:spPr>
      </p:pic>
      <p:pic>
        <p:nvPicPr>
          <p:cNvPr id="19" name="Picture 18" descr="Text&#10;&#10;Description automatically generated with medium confidence">
            <a:extLst>
              <a:ext uri="{FF2B5EF4-FFF2-40B4-BE49-F238E27FC236}">
                <a16:creationId xmlns:a16="http://schemas.microsoft.com/office/drawing/2014/main" id="{32642F73-3D54-3D48-B16B-431D8AB757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9161" y="3511558"/>
            <a:ext cx="1826839" cy="640444"/>
          </a:xfrm>
          <a:prstGeom prst="rect">
            <a:avLst/>
          </a:prstGeom>
        </p:spPr>
      </p:pic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7F7C1046-2C1C-274A-B368-129C038DDD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1" y="4525678"/>
            <a:ext cx="2018864" cy="893303"/>
          </a:xfrm>
          <a:prstGeom prst="rect">
            <a:avLst/>
          </a:prstGeom>
        </p:spPr>
      </p:pic>
      <p:pic>
        <p:nvPicPr>
          <p:cNvPr id="23" name="Picture 22" descr="Text&#10;&#10;Description automatically generated">
            <a:extLst>
              <a:ext uri="{FF2B5EF4-FFF2-40B4-BE49-F238E27FC236}">
                <a16:creationId xmlns:a16="http://schemas.microsoft.com/office/drawing/2014/main" id="{16858E63-187D-9E47-98AC-0A5853F8AEE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70391" y="5004944"/>
            <a:ext cx="2282159" cy="153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106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B8AB1-8DC2-2143-A10B-41583FA98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894367" cy="474847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Grants: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BB47CCC-BD22-AF4F-96BA-A149ACAD6D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7311" y="1253331"/>
            <a:ext cx="6313016" cy="449024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4940E8-5A3A-DA4D-8F46-0363B7C7293C}"/>
              </a:ext>
            </a:extLst>
          </p:cNvPr>
          <p:cNvSpPr txBox="1"/>
          <p:nvPr/>
        </p:nvSpPr>
        <p:spPr>
          <a:xfrm>
            <a:off x="8050737" y="2286000"/>
            <a:ext cx="30834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Grants are created to preserve security.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Only the user who is granted access can have authority over the database.</a:t>
            </a:r>
          </a:p>
        </p:txBody>
      </p:sp>
    </p:spTree>
    <p:extLst>
      <p:ext uri="{BB962C8B-B14F-4D97-AF65-F5344CB8AC3E}">
        <p14:creationId xmlns:p14="http://schemas.microsoft.com/office/powerpoint/2010/main" val="781327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9621-A927-2945-91E2-D4B8B9D2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12" y="105509"/>
            <a:ext cx="4919376" cy="971550"/>
          </a:xfrm>
        </p:spPr>
        <p:txBody>
          <a:bodyPr>
            <a:normAutofit/>
          </a:bodyPr>
          <a:lstStyle/>
          <a:p>
            <a:r>
              <a:rPr lang="en-US" sz="3200" b="1" dirty="0"/>
              <a:t>DDL – Drop &amp; Table Creation</a:t>
            </a:r>
          </a:p>
        </p:txBody>
      </p:sp>
      <p:pic>
        <p:nvPicPr>
          <p:cNvPr id="2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14E5EA2-B568-424A-87EA-214CCF744E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712" y="1362630"/>
            <a:ext cx="4419251" cy="2668422"/>
          </a:xfr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EC51661-6EAA-3A4B-8019-0B94F75ADC8D}"/>
              </a:ext>
            </a:extLst>
          </p:cNvPr>
          <p:cNvSpPr/>
          <p:nvPr/>
        </p:nvSpPr>
        <p:spPr>
          <a:xfrm>
            <a:off x="1015766" y="1423535"/>
            <a:ext cx="805218" cy="257529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73229B-E3F7-2740-A9B4-BC54E2EE5F9A}"/>
              </a:ext>
            </a:extLst>
          </p:cNvPr>
          <p:cNvSpPr/>
          <p:nvPr/>
        </p:nvSpPr>
        <p:spPr>
          <a:xfrm>
            <a:off x="352712" y="2091551"/>
            <a:ext cx="1468272" cy="52937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E38013-FB76-AD4E-9D0B-086A5B5D222C}"/>
              </a:ext>
            </a:extLst>
          </p:cNvPr>
          <p:cNvSpPr txBox="1"/>
          <p:nvPr/>
        </p:nvSpPr>
        <p:spPr>
          <a:xfrm>
            <a:off x="1722469" y="1128714"/>
            <a:ext cx="1679735" cy="257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Procedure to Drop tables</a:t>
            </a:r>
            <a:r>
              <a:rPr lang="en-US" sz="1050" dirty="0"/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4BCB0F-AB3E-344A-8831-C1BA98569264}"/>
              </a:ext>
            </a:extLst>
          </p:cNvPr>
          <p:cNvSpPr txBox="1"/>
          <p:nvPr/>
        </p:nvSpPr>
        <p:spPr>
          <a:xfrm>
            <a:off x="910686" y="2810210"/>
            <a:ext cx="365837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In Exception, we are Handling the case when table doesn’t exist.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06C2E5C-56F2-284C-9114-83B11D77EE6B}"/>
              </a:ext>
            </a:extLst>
          </p:cNvPr>
          <p:cNvSpPr txBox="1"/>
          <p:nvPr/>
        </p:nvSpPr>
        <p:spPr>
          <a:xfrm>
            <a:off x="2756583" y="2115287"/>
            <a:ext cx="33394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Passing table name as input</a:t>
            </a:r>
            <a:br>
              <a:rPr lang="en-US" sz="1050" dirty="0">
                <a:solidFill>
                  <a:srgbClr val="C00000"/>
                </a:solidFill>
              </a:rPr>
            </a:br>
            <a:r>
              <a:rPr lang="en-US" sz="1050" dirty="0" err="1">
                <a:solidFill>
                  <a:srgbClr val="C00000"/>
                </a:solidFill>
              </a:rPr>
              <a:t>Execute_immediate</a:t>
            </a:r>
            <a:r>
              <a:rPr lang="en-US" sz="1050" dirty="0">
                <a:solidFill>
                  <a:srgbClr val="C00000"/>
                </a:solidFill>
              </a:rPr>
              <a:t> will run the drop statement</a:t>
            </a:r>
          </a:p>
        </p:txBody>
      </p:sp>
      <p:pic>
        <p:nvPicPr>
          <p:cNvPr id="16" name="Picture 15" descr="Text&#10;&#10;Description automatically generated with medium confidence">
            <a:extLst>
              <a:ext uri="{FF2B5EF4-FFF2-40B4-BE49-F238E27FC236}">
                <a16:creationId xmlns:a16="http://schemas.microsoft.com/office/drawing/2014/main" id="{75B3B8DF-2707-4443-AB62-CDF12DDC6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7935" y="2620928"/>
            <a:ext cx="5041353" cy="396025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81A8A15-F180-984F-BCBA-F81278FBAB3B}"/>
              </a:ext>
            </a:extLst>
          </p:cNvPr>
          <p:cNvSpPr/>
          <p:nvPr/>
        </p:nvSpPr>
        <p:spPr>
          <a:xfrm>
            <a:off x="6797935" y="2530785"/>
            <a:ext cx="2031740" cy="53334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93816E-40EB-974A-A40D-87F97C26260B}"/>
              </a:ext>
            </a:extLst>
          </p:cNvPr>
          <p:cNvSpPr/>
          <p:nvPr/>
        </p:nvSpPr>
        <p:spPr>
          <a:xfrm>
            <a:off x="7500938" y="3743325"/>
            <a:ext cx="4338350" cy="105727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4F5D0FF-61D5-EB42-B5FC-C1F260A3D5CF}"/>
              </a:ext>
            </a:extLst>
          </p:cNvPr>
          <p:cNvSpPr txBox="1"/>
          <p:nvPr/>
        </p:nvSpPr>
        <p:spPr>
          <a:xfrm>
            <a:off x="8312732" y="2165926"/>
            <a:ext cx="2245369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Declaring table name to be be created and table query to create it]t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6253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81F85-E2B1-4B47-8B69-009C23839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65" y="389838"/>
            <a:ext cx="2325130" cy="870551"/>
          </a:xfrm>
        </p:spPr>
        <p:txBody>
          <a:bodyPr>
            <a:normAutofit/>
          </a:bodyPr>
          <a:lstStyle/>
          <a:p>
            <a:r>
              <a:rPr lang="en-US" sz="3600" b="1" dirty="0"/>
              <a:t>Indexes: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3E0B541-522B-AC49-9F73-B000FB500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533" y="1260389"/>
            <a:ext cx="3974530" cy="1603375"/>
          </a:xfrm>
        </p:spPr>
        <p:txBody>
          <a:bodyPr>
            <a:normAutofit fontScale="92500"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Rental Price Table Index </a:t>
            </a:r>
          </a:p>
          <a:p>
            <a:r>
              <a:rPr lang="en-US" sz="1400" dirty="0">
                <a:solidFill>
                  <a:schemeClr val="bg1"/>
                </a:solidFill>
              </a:rPr>
              <a:t>Oxygen Cylinder Table Index </a:t>
            </a:r>
          </a:p>
          <a:p>
            <a:r>
              <a:rPr lang="en-US" sz="1400" dirty="0">
                <a:solidFill>
                  <a:schemeClr val="bg1"/>
                </a:solidFill>
              </a:rPr>
              <a:t>Account  Table Index  Account_id and County Index </a:t>
            </a:r>
          </a:p>
          <a:p>
            <a:r>
              <a:rPr lang="en-US" sz="1400" dirty="0">
                <a:solidFill>
                  <a:schemeClr val="bg1"/>
                </a:solidFill>
              </a:rPr>
              <a:t>Account_id and </a:t>
            </a:r>
            <a:r>
              <a:rPr lang="en-US" sz="1400" dirty="0" err="1">
                <a:solidFill>
                  <a:schemeClr val="bg1"/>
                </a:solidFill>
              </a:rPr>
              <a:t>Role_id</a:t>
            </a:r>
            <a:r>
              <a:rPr lang="en-US" sz="1400" dirty="0">
                <a:solidFill>
                  <a:schemeClr val="bg1"/>
                </a:solidFill>
              </a:rPr>
              <a:t> Index </a:t>
            </a:r>
          </a:p>
          <a:p>
            <a:r>
              <a:rPr lang="en-US" sz="1400" dirty="0" err="1">
                <a:solidFill>
                  <a:schemeClr val="bg1"/>
                </a:solidFill>
              </a:rPr>
              <a:t>Order_id</a:t>
            </a:r>
            <a:r>
              <a:rPr lang="en-US" sz="1400" dirty="0">
                <a:solidFill>
                  <a:schemeClr val="bg1"/>
                </a:solidFill>
              </a:rPr>
              <a:t> and </a:t>
            </a:r>
            <a:r>
              <a:rPr lang="en-US" sz="1400" dirty="0" err="1">
                <a:solidFill>
                  <a:schemeClr val="bg1"/>
                </a:solidFill>
              </a:rPr>
              <a:t>booked_date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E06F80FB-16D1-474F-BCE8-83BA868F9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945" y="3230090"/>
            <a:ext cx="7686733" cy="268450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C0E6FE8-6090-E94B-9DB1-832CB3A7E68B}"/>
              </a:ext>
            </a:extLst>
          </p:cNvPr>
          <p:cNvSpPr/>
          <p:nvPr/>
        </p:nvSpPr>
        <p:spPr>
          <a:xfrm>
            <a:off x="3929063" y="4000500"/>
            <a:ext cx="3473248" cy="44291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AC24A8-FAB6-4B41-98F4-2111DC5C4DF0}"/>
              </a:ext>
            </a:extLst>
          </p:cNvPr>
          <p:cNvSpPr/>
          <p:nvPr/>
        </p:nvSpPr>
        <p:spPr>
          <a:xfrm>
            <a:off x="5314950" y="4443413"/>
            <a:ext cx="5930728" cy="55721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ED3D1-8EA3-644D-B3C3-20DF1DCEB17E}"/>
              </a:ext>
            </a:extLst>
          </p:cNvPr>
          <p:cNvSpPr txBox="1"/>
          <p:nvPr/>
        </p:nvSpPr>
        <p:spPr>
          <a:xfrm>
            <a:off x="6781436" y="3609335"/>
            <a:ext cx="22002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Exception handling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1EAD75-FA06-B349-B323-69FDA3E7117C}"/>
              </a:ext>
            </a:extLst>
          </p:cNvPr>
          <p:cNvSpPr txBox="1"/>
          <p:nvPr/>
        </p:nvSpPr>
        <p:spPr>
          <a:xfrm>
            <a:off x="8280314" y="4102619"/>
            <a:ext cx="11400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Creating an Index</a:t>
            </a:r>
          </a:p>
        </p:txBody>
      </p:sp>
    </p:spTree>
    <p:extLst>
      <p:ext uri="{BB962C8B-B14F-4D97-AF65-F5344CB8AC3E}">
        <p14:creationId xmlns:p14="http://schemas.microsoft.com/office/powerpoint/2010/main" val="1553175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1474</TotalTime>
  <Words>560</Words>
  <Application>Microsoft Macintosh PowerPoint</Application>
  <PresentationFormat>Widescreen</PresentationFormat>
  <Paragraphs>102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DAMG 6210   Data Management and Database Design</vt:lpstr>
      <vt:lpstr>Problem Statement:</vt:lpstr>
      <vt:lpstr>Entity-Relationship Diagram</vt:lpstr>
      <vt:lpstr>GIT-Hub URL: </vt:lpstr>
      <vt:lpstr>Modules: </vt:lpstr>
      <vt:lpstr>Data Objects:</vt:lpstr>
      <vt:lpstr>Grants:</vt:lpstr>
      <vt:lpstr>DDL – Drop &amp; Table Creation</vt:lpstr>
      <vt:lpstr>Indexes:</vt:lpstr>
      <vt:lpstr>DML – Insert Data</vt:lpstr>
      <vt:lpstr>Functions:</vt:lpstr>
      <vt:lpstr>Triggers: </vt:lpstr>
      <vt:lpstr>Views &amp; Reports: </vt:lpstr>
      <vt:lpstr>Views &amp; Reports</vt:lpstr>
      <vt:lpstr>PowerPoint Presentation</vt:lpstr>
      <vt:lpstr>PowerPoint Presentation</vt:lpstr>
      <vt:lpstr>Test-Cases (2 examples):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Namratha Gonuguntla</dc:creator>
  <cp:lastModifiedBy>Namratha Gonuguntla</cp:lastModifiedBy>
  <cp:revision>10</cp:revision>
  <dcterms:created xsi:type="dcterms:W3CDTF">2021-12-14T06:04:32Z</dcterms:created>
  <dcterms:modified xsi:type="dcterms:W3CDTF">2021-12-16T02:58:06Z</dcterms:modified>
</cp:coreProperties>
</file>

<file path=docProps/thumbnail.jpeg>
</file>